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1.gif" ContentType="image/gif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998080"/>
            <a:ext cx="9143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</a:t>
            </a:r>
            <a:r>
              <a:rPr b="0" lang="en-US" sz="1800" spc="-1" strike="noStrike">
                <a:latin typeface="Arial"/>
              </a:rPr>
              <a:t>edit the </a:t>
            </a:r>
            <a:r>
              <a:rPr b="0" lang="en-US" sz="1800" spc="-1" strike="noStrike">
                <a:latin typeface="Arial"/>
              </a:rPr>
              <a:t>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</a:t>
            </a:r>
            <a:r>
              <a:rPr b="0" lang="en-US" sz="1800" spc="-1" strike="noStrike">
                <a:latin typeface="Arial"/>
              </a:rPr>
              <a:t>edit the </a:t>
            </a:r>
            <a:r>
              <a:rPr b="0" lang="en-US" sz="1800" spc="-1" strike="noStrike">
                <a:latin typeface="Arial"/>
              </a:rPr>
              <a:t>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</a:t>
            </a:r>
            <a:r>
              <a:rPr b="0" lang="en-US" sz="1800" spc="-1" strike="noStrike">
                <a:latin typeface="Arial"/>
              </a:rPr>
              <a:t>edit the </a:t>
            </a:r>
            <a:r>
              <a:rPr b="0" lang="en-US" sz="1800" spc="-1" strike="noStrike">
                <a:latin typeface="Arial"/>
              </a:rPr>
              <a:t>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hitespace.energy/" TargetMode="External"/><Relationship Id="rId2" Type="http://schemas.openxmlformats.org/officeDocument/2006/relationships/hyperlink" Target="https://pypi.org/project/welleng/" TargetMode="External"/><Relationship Id="rId3" Type="http://schemas.openxmlformats.org/officeDocument/2006/relationships/image" Target="../media/image1.gif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ebn.nl/en/energy-transition/new-energy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ravitricity.com/" TargetMode="External"/><Relationship Id="rId2" Type="http://schemas.openxmlformats.org/officeDocument/2006/relationships/hyperlink" Target="https://www.huismanequipment.com/en/" TargetMode="External"/><Relationship Id="rId3" Type="http://schemas.openxmlformats.org/officeDocument/2006/relationships/hyperlink" Target="https://energyvault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10480" y="1257480"/>
            <a:ext cx="8122320" cy="15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Proxima Nova"/>
                <a:ea typeface="Proxima Nova"/>
              </a:rPr>
              <a:t>Technical Presentation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10480" y="3182400"/>
            <a:ext cx="8122320" cy="6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7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“</a:t>
            </a:r>
            <a:r>
              <a:rPr b="0" i="1" lang="en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Give a short presentation (maximum 15 minutes) about a technical topic from your own work”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Jonathan Corcutt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Repurpose Existing Wells: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0" y="1152360"/>
            <a:ext cx="425952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params =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'G': 9.81,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'density': 7800. - 830.,  # assume well diesel filled and take net density kg/m3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'costs':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'casing_20': 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'casing_13': 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'casing_9': 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'steel': 650.,  # $/tonne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'rig_rate': 40_000.,  # $/day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'location_construction': 100_000.,  # cemented, run-off collection, cellar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'surface_equipment': 100_000.,  # winch, variable speed drive and switch gear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# 'replacement': 40_000.,  # cost of replacing variable speed drive after 25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'replacement': 0.,  # if life of VSD is 25 years and lifetime is 25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'operating': 10_000.,  # estimate of annual operating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'disposal': 100_000.,  # abandon well and location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'power': 50.,  # $/MWh taken from report $/MWh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},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'depth_of_discharge': 1.,  # able to utilise all stored energy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'discount_rate': 0.07,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'lifetime': 25,  #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'cycles_per_year': 730,  # same assumption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'annual_degredation': 0.,  # it's mechanical so assume no degredation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'round_trip_efficiency': 0.85,  # same assumptions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'peak_power_duration': 2.5,  # same assumption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11760" y="1152360"/>
            <a:ext cx="4259520" cy="37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Many wells (especially in the Netherlands) are being or are scheduled to be abandoned.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Repurposing suitable wells has the potential to reduce the investment cost for energy storage.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Deferment of abandonments has the potential to reduce ABEX as abandonment experience and efficiency continues to improve with time.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8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Re-run the scenarios with reduced installation time, without the costs for OCTGs (as these are already installed).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LCOS: Repurposing an Existing Well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11760" y="3585600"/>
            <a:ext cx="8519760" cy="12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8000"/>
          </a:bodyPr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Repurposing a vertical well offers potential as a competitive concept for energy storage as a gravity battery.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Assumes that removal of existing completion and abandonment of reservoir is carried as ABEX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Google Shape;142;p23" descr=""/>
          <p:cNvPicPr/>
          <p:nvPr/>
        </p:nvPicPr>
        <p:blipFill>
          <a:blip r:embed="rId1"/>
          <a:srcRect l="7230" t="19402" r="9951" b="10213"/>
          <a:stretch/>
        </p:blipFill>
        <p:spPr>
          <a:xfrm>
            <a:off x="311760" y="1152360"/>
            <a:ext cx="4452840" cy="243252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143;p23" descr=""/>
          <p:cNvPicPr/>
          <p:nvPr/>
        </p:nvPicPr>
        <p:blipFill>
          <a:blip r:embed="rId2"/>
          <a:srcRect l="0" t="0" r="7455" b="19776"/>
          <a:stretch/>
        </p:blipFill>
        <p:spPr>
          <a:xfrm>
            <a:off x="4765320" y="1017720"/>
            <a:ext cx="4183200" cy="256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Context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5340240" y="1152360"/>
            <a:ext cx="349128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A decent sized solar farm in NL generates on average 24 MWh/day.</a:t>
            </a:r>
            <a:endParaRPr b="0" lang="en-US" sz="1300" spc="-1" strike="noStrike">
              <a:latin typeface="Arial"/>
            </a:endParaRPr>
          </a:p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Assume we allocate one third of production to storage - required capacity is 8 MWh.</a:t>
            </a:r>
            <a:endParaRPr b="0" lang="en-US" sz="1300" spc="-1" strike="noStrike">
              <a:latin typeface="Arial"/>
            </a:endParaRPr>
          </a:p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Number of gravity wells required is:</a:t>
            </a:r>
            <a:endParaRPr b="0" lang="en-US" sz="1300" spc="-1" strike="noStrike">
              <a:latin typeface="Arial"/>
            </a:endParaRPr>
          </a:p>
          <a:p>
            <a:pPr lvl="1" marL="914400" indent="-290520">
              <a:lnSpc>
                <a:spcPct val="9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989" spc="-1" strike="noStrike">
                <a:solidFill>
                  <a:srgbClr val="616161"/>
                </a:solidFill>
                <a:latin typeface="Proxima Nova"/>
                <a:ea typeface="Proxima Nova"/>
              </a:rPr>
              <a:t>8 MWh / 0.7 MWh = 12 wells</a:t>
            </a:r>
            <a:endParaRPr b="0" lang="en-US" sz="989" spc="-1" strike="noStrike">
              <a:latin typeface="Arial"/>
            </a:endParaRPr>
          </a:p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Investment cost for storage:</a:t>
            </a:r>
            <a:endParaRPr b="0" lang="en-US" sz="1300" spc="-1" strike="noStrike">
              <a:latin typeface="Arial"/>
            </a:endParaRPr>
          </a:p>
          <a:p>
            <a:pPr lvl="1" marL="914400" indent="-290520">
              <a:lnSpc>
                <a:spcPct val="9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989" spc="-1" strike="noStrike">
                <a:solidFill>
                  <a:srgbClr val="616161"/>
                </a:solidFill>
                <a:latin typeface="Proxima Nova"/>
                <a:ea typeface="Proxima Nova"/>
              </a:rPr>
              <a:t>12 * USMM 1.6 = USDMM 20.0</a:t>
            </a:r>
            <a:endParaRPr b="0" lang="en-US" sz="989" spc="-1" strike="noStrike">
              <a:latin typeface="Arial"/>
            </a:endParaRPr>
          </a:p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Storage cost &gt;&gt; generating cost</a:t>
            </a:r>
            <a:endParaRPr b="0" lang="en-US" sz="1300" spc="-1" strike="noStrike">
              <a:latin typeface="Arial"/>
            </a:endParaRPr>
          </a:p>
          <a:p>
            <a:pPr marL="457200" indent="-309960">
              <a:lnSpc>
                <a:spcPct val="9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3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There are advantages to having multiple wells: </a:t>
            </a:r>
            <a:endParaRPr b="0" lang="en-US" sz="1300" spc="-1" strike="noStrike">
              <a:latin typeface="Arial"/>
            </a:endParaRPr>
          </a:p>
          <a:p>
            <a:pPr lvl="1" marL="914400" indent="-290520">
              <a:lnSpc>
                <a:spcPct val="9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989" spc="-1" strike="noStrike">
                <a:solidFill>
                  <a:srgbClr val="616161"/>
                </a:solidFill>
                <a:latin typeface="Proxima Nova"/>
                <a:ea typeface="Proxima Nova"/>
              </a:rPr>
              <a:t>Redundancy in event of a well going down or requiring an intervention or maintenance</a:t>
            </a:r>
            <a:endParaRPr b="0" lang="en-US" sz="989" spc="-1" strike="noStrike">
              <a:latin typeface="Arial"/>
            </a:endParaRPr>
          </a:p>
          <a:p>
            <a:pPr lvl="1" marL="914400" indent="-290520">
              <a:lnSpc>
                <a:spcPct val="9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989" spc="-1" strike="noStrike">
                <a:solidFill>
                  <a:srgbClr val="616161"/>
                </a:solidFill>
                <a:latin typeface="Proxima Nova"/>
                <a:ea typeface="Proxima Nova"/>
              </a:rPr>
              <a:t>Operate wells sequentially at optimal output/efficiency</a:t>
            </a:r>
            <a:endParaRPr b="0" lang="en-US" sz="989" spc="-1" strike="noStrike">
              <a:latin typeface="Arial"/>
            </a:endParaRPr>
          </a:p>
        </p:txBody>
      </p:sp>
      <p:pic>
        <p:nvPicPr>
          <p:cNvPr id="164" name="Google Shape;150;p24" descr=""/>
          <p:cNvPicPr/>
          <p:nvPr/>
        </p:nvPicPr>
        <p:blipFill>
          <a:blip r:embed="rId1"/>
          <a:stretch/>
        </p:blipFill>
        <p:spPr>
          <a:xfrm>
            <a:off x="266760" y="1152360"/>
            <a:ext cx="5072760" cy="341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High level economics indicate that repurposing of existing wells as gravity batteries could be a competitive and environmentally friendly solution to the ongoing energy storage problems associated with renewable energy (specifically solar).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Drilling new wells for the function of gravity batteries is less competitive, but there’s scope to improve the economics if a deep (&gt;= 1,000 mTVD) big-bore (&gt;= 17 ½” inner diameter) can be matured and implemented.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Since leaving Shell...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1152360"/>
            <a:ext cx="425952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0000"/>
          </a:bodyPr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Learnt how to program in Python.</a:t>
            </a:r>
            <a:endParaRPr b="0" lang="en-US" sz="18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Co-founded </a:t>
            </a: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1"/>
              </a:rPr>
              <a:t>White Space Energy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and coded an automated well trajectory planner back-end.</a:t>
            </a:r>
            <a:endParaRPr b="0" lang="en-US" sz="18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Coded a density log to Pore Pressure and Fracture Pressure prognosis script in Python (for modeling large reservoir pressure depletion).</a:t>
            </a:r>
            <a:endParaRPr b="0" lang="en-US" sz="18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Coded a probabilistic (Wells) time and cost estimator using network graphs.</a:t>
            </a:r>
            <a:endParaRPr b="0" lang="en-US" sz="18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Coded, published and continue to develop and maintain the open source </a:t>
            </a: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2"/>
              </a:rPr>
              <a:t>welleng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Python library.</a:t>
            </a:r>
            <a:endParaRPr b="0" lang="en-US" sz="18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Developed a new method for Wells collision detection and avoidance using mesh collision detection developed for the robotics industry.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4572000" y="357840"/>
            <a:ext cx="4540320" cy="453996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Problem Definition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73000"/>
          </a:bodyPr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From EBN’s </a:t>
            </a: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1"/>
              </a:rPr>
              <a:t>webpage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: </a:t>
            </a:r>
            <a:r>
              <a:rPr b="1" i="1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“The storage of energy is another challenge that is part of the transition to a sustainable energy system. There are peaks and troughs to supply and demand of energy”.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An increasing number of highly skilled and hardworking people are being made redundant with the decline of the oil and gas industry.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Experience and knowledge of how to safely and efficiently drill wells is being lost as knowledge transfer from senior to junior staff is being curtailed.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Highly specialized equipment for drilling and maintaining wells is becoming increasingly redundant, with perfectly functional equipment being scrapped that could instead be utilised productively.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444360" y="4081680"/>
            <a:ext cx="3065400" cy="1062000"/>
          </a:xfrm>
          <a:prstGeom prst="irregularSeal2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Also applicable to Geothermal Wells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81;p16" descr=""/>
          <p:cNvPicPr/>
          <p:nvPr/>
        </p:nvPicPr>
        <p:blipFill>
          <a:blip r:embed="rId1"/>
          <a:stretch/>
        </p:blipFill>
        <p:spPr>
          <a:xfrm>
            <a:off x="4832280" y="457560"/>
            <a:ext cx="3999240" cy="411048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Well Gravity Battery Concept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11760" y="1152360"/>
            <a:ext cx="425952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50000"/>
          </a:bodyPr>
          <a:p>
            <a:pPr marL="457200" indent="-33372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Address the energy storage problem:</a:t>
            </a:r>
            <a:endParaRPr b="0" lang="en-US" sz="1800" spc="-1" strike="noStrike">
              <a:latin typeface="Arial"/>
            </a:endParaRPr>
          </a:p>
          <a:p>
            <a:pPr lvl="1" marL="914400" indent="-30996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Repurpose existing wells (or roll-over geothermal exploration wells) as energy stores for relatively low cost and further deferment of ABEX.</a:t>
            </a:r>
            <a:endParaRPr b="0" lang="en-US" sz="1400" spc="-1" strike="noStrike">
              <a:latin typeface="Arial"/>
            </a:endParaRPr>
          </a:p>
          <a:p>
            <a:pPr lvl="1" marL="914400" indent="-309960">
              <a:lnSpc>
                <a:spcPct val="115000"/>
              </a:lnSpc>
              <a:buClr>
                <a:srgbClr val="616161"/>
              </a:buClr>
              <a:buSzPct val="78000"/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Drilling new wells for energy storage close to or on the site of existing or planned solar and/or wind generation locations, deferring the requirement for energy distribution system upgrades.</a:t>
            </a:r>
            <a:endParaRPr b="0" lang="en-US" sz="1400" spc="-1" strike="noStrike">
              <a:latin typeface="Arial"/>
            </a:endParaRPr>
          </a:p>
          <a:p>
            <a:pPr marL="457200" indent="-33372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Address the skills and equipment problems:</a:t>
            </a:r>
            <a:endParaRPr b="0" lang="en-US" sz="1800" spc="-1" strike="noStrike">
              <a:latin typeface="Arial"/>
            </a:endParaRPr>
          </a:p>
          <a:p>
            <a:pPr lvl="1" marL="914400" indent="-30996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Redeploy skilled people and specialist equipment for the purpose of energy storage in Well Gravity Batteries.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Feasibility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11760" y="1152360"/>
            <a:ext cx="425952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8000"/>
          </a:bodyPr>
          <a:p>
            <a:pPr marL="457200" indent="-2991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concept of storing mechanical potential energy is neither novel or new, but to date has not been commercialized.</a:t>
            </a:r>
            <a:endParaRPr b="0" lang="en-US" sz="1800" spc="-1" strike="noStrike">
              <a:latin typeface="Arial"/>
            </a:endParaRPr>
          </a:p>
          <a:p>
            <a:pPr marL="457200" indent="-2991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1"/>
              </a:rPr>
              <a:t>Gravitricity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, working in collaboration with the Dutch company </a:t>
            </a: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2"/>
              </a:rPr>
              <a:t>Huisman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are currently trialing a 250kW Concept Demonstrator:</a:t>
            </a:r>
            <a:endParaRPr b="0" lang="en-US" sz="1800" spc="-1" strike="noStrike">
              <a:latin typeface="Arial"/>
            </a:endParaRPr>
          </a:p>
          <a:p>
            <a:pPr lvl="1" marL="914400" indent="-283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Concept deploys a large diameter shaft/bore, either repurposing abandoned mine shafts or boring new shafts.</a:t>
            </a:r>
            <a:endParaRPr b="0" lang="en-US" sz="1400" spc="-1" strike="noStrike">
              <a:latin typeface="Arial"/>
            </a:endParaRPr>
          </a:p>
          <a:p>
            <a:pPr lvl="1" marL="914400" indent="-283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During excess energy production periods, a mass is hoisted to surface and during low periods is allowed to descend at a controlled speed, converting potential to electrical energy.</a:t>
            </a:r>
            <a:endParaRPr b="0" lang="en-US" sz="1400" spc="-1" strike="noStrike">
              <a:latin typeface="Arial"/>
            </a:endParaRPr>
          </a:p>
          <a:p>
            <a:pPr lvl="1" marL="914400" indent="-283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Large diameter combined with long depths means that this concept can produce a large amount of energy (targeting 1 to 20 MW) almost immediately.</a:t>
            </a:r>
            <a:endParaRPr b="0" lang="en-US" sz="1400" spc="-1" strike="noStrike">
              <a:latin typeface="Arial"/>
            </a:endParaRPr>
          </a:p>
          <a:p>
            <a:pPr marL="457200" indent="-29916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 u="sng">
                <a:solidFill>
                  <a:srgbClr val="ff5252"/>
                </a:solidFill>
                <a:uFillTx/>
                <a:latin typeface="Proxima Nova"/>
                <a:ea typeface="Proxima Nova"/>
                <a:hlinkClick r:id="rId3"/>
              </a:rPr>
              <a:t>Energy Vault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have prototyped a crane based, above ground gravity tower concept:</a:t>
            </a:r>
            <a:endParaRPr b="0" lang="en-US" sz="1800" spc="-1" strike="noStrike">
              <a:latin typeface="Arial"/>
            </a:endParaRPr>
          </a:p>
          <a:p>
            <a:pPr lvl="1" marL="914400" indent="-283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During period of excess energy production, towers of concrete blocks are constructed around the crane.</a:t>
            </a:r>
            <a:endParaRPr b="0" lang="en-US" sz="1400" spc="-1" strike="noStrike">
              <a:latin typeface="Arial"/>
            </a:endParaRPr>
          </a:p>
          <a:p>
            <a:pPr lvl="1" marL="914400" indent="-28332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During low energy production periods, the blocks are deconstructed, converting potential mechanical energy to electrical energy.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0" name="Google Shape;88;p17" descr=""/>
          <p:cNvPicPr/>
          <p:nvPr/>
        </p:nvPicPr>
        <p:blipFill>
          <a:blip r:embed="rId4"/>
          <a:stretch/>
        </p:blipFill>
        <p:spPr>
          <a:xfrm>
            <a:off x="4724280" y="351360"/>
            <a:ext cx="3962880" cy="224928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89;p17" descr=""/>
          <p:cNvPicPr/>
          <p:nvPr/>
        </p:nvPicPr>
        <p:blipFill>
          <a:blip r:embed="rId5"/>
          <a:stretch/>
        </p:blipFill>
        <p:spPr>
          <a:xfrm>
            <a:off x="5330160" y="2649960"/>
            <a:ext cx="3357360" cy="224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Gravitricity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11760" y="1152360"/>
            <a:ext cx="39992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0000"/>
          </a:bodyPr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+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Robust design that should be efficient and safe to operate.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+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Economics indicate very competitive concept with Levelised Cost of Storage (LCOS) around US$150/MWh repurposing an existing mineshaft (based on study by Imperial College London Consultants, March 2019).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-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Limited number of suitable/available shafts (especially in the Netherlands).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-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Location of existing shafts not geographically optimal (remote from energy production requiring reliance on electricity grid (not factored into unitised cost)).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-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Economics are less attractive when carrying the cost of a new shaft at US$300/MWh.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-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Uncertainty for cost of drilling a new shaft - requires specialised equipment and a suitable environment.</a:t>
            </a:r>
            <a:endParaRPr b="0" lang="en-US" sz="1400" spc="-1" strike="noStrike">
              <a:latin typeface="Arial"/>
            </a:endParaRPr>
          </a:p>
          <a:p>
            <a:pPr marL="4572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-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Approvals, permitting etc for drilling a deep shaft may be burdensome.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Note: abandonment costs are assumed zero!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How would a Gravity Well compare?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4" name="Google Shape;96;p18" descr=""/>
          <p:cNvPicPr/>
          <p:nvPr/>
        </p:nvPicPr>
        <p:blipFill>
          <a:blip r:embed="rId1"/>
          <a:stretch/>
        </p:blipFill>
        <p:spPr>
          <a:xfrm>
            <a:off x="5165280" y="2571840"/>
            <a:ext cx="3666240" cy="2571120"/>
          </a:xfrm>
          <a:prstGeom prst="rect">
            <a:avLst/>
          </a:prstGeom>
          <a:ln>
            <a:noFill/>
          </a:ln>
        </p:spPr>
      </p:pic>
      <p:pic>
        <p:nvPicPr>
          <p:cNvPr id="135" name="Google Shape;97;p18" descr=""/>
          <p:cNvPicPr/>
          <p:nvPr/>
        </p:nvPicPr>
        <p:blipFill>
          <a:blip r:embed="rId2"/>
          <a:stretch/>
        </p:blipFill>
        <p:spPr>
          <a:xfrm>
            <a:off x="5200200" y="0"/>
            <a:ext cx="3631320" cy="257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Scenarios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7" name="Google Shape;103;p19" descr=""/>
          <p:cNvPicPr/>
          <p:nvPr/>
        </p:nvPicPr>
        <p:blipFill>
          <a:blip r:embed="rId1"/>
          <a:stretch/>
        </p:blipFill>
        <p:spPr>
          <a:xfrm>
            <a:off x="311760" y="869760"/>
            <a:ext cx="2391840" cy="2109960"/>
          </a:xfrm>
          <a:prstGeom prst="rect">
            <a:avLst/>
          </a:prstGeom>
          <a:ln>
            <a:noFill/>
          </a:ln>
        </p:spPr>
      </p:pic>
      <p:pic>
        <p:nvPicPr>
          <p:cNvPr id="138" name="Google Shape;104;p19" descr=""/>
          <p:cNvPicPr/>
          <p:nvPr/>
        </p:nvPicPr>
        <p:blipFill>
          <a:blip r:embed="rId2"/>
          <a:stretch/>
        </p:blipFill>
        <p:spPr>
          <a:xfrm>
            <a:off x="2704320" y="1017720"/>
            <a:ext cx="2354760" cy="194004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05;p19" descr=""/>
          <p:cNvPicPr/>
          <p:nvPr/>
        </p:nvPicPr>
        <p:blipFill>
          <a:blip r:embed="rId3"/>
          <a:stretch/>
        </p:blipFill>
        <p:spPr>
          <a:xfrm>
            <a:off x="311760" y="2958480"/>
            <a:ext cx="2272320" cy="207576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06;p19" descr=""/>
          <p:cNvPicPr/>
          <p:nvPr/>
        </p:nvPicPr>
        <p:blipFill>
          <a:blip r:embed="rId4"/>
          <a:stretch/>
        </p:blipFill>
        <p:spPr>
          <a:xfrm>
            <a:off x="2704320" y="2958480"/>
            <a:ext cx="2391840" cy="1923120"/>
          </a:xfrm>
          <a:prstGeom prst="rect">
            <a:avLst/>
          </a:prstGeom>
          <a:ln>
            <a:noFill/>
          </a:ln>
        </p:spPr>
      </p:pic>
      <p:graphicFrame>
        <p:nvGraphicFramePr>
          <p:cNvPr id="141" name="Table 2"/>
          <p:cNvGraphicFramePr/>
          <p:nvPr/>
        </p:nvGraphicFramePr>
        <p:xfrm>
          <a:off x="5323680" y="1017720"/>
          <a:ext cx="3470760" cy="2721600"/>
        </p:xfrm>
        <a:graphic>
          <a:graphicData uri="http://schemas.openxmlformats.org/drawingml/2006/table">
            <a:tbl>
              <a:tblPr/>
              <a:tblGrid>
                <a:gridCol w="1157040"/>
                <a:gridCol w="1157040"/>
                <a:gridCol w="1157040"/>
              </a:tblGrid>
              <a:tr h="68580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500" spc="-1" strike="noStrike">
                          <a:solidFill>
                            <a:srgbClr val="616161"/>
                          </a:solidFill>
                          <a:latin typeface="Proxima Nova"/>
                          <a:ea typeface="Proxima Nova"/>
                        </a:rPr>
                        <a:t>Scenario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Peak Power</a:t>
                      </a:r>
                      <a:br/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MW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Capacity</a:t>
                      </a:r>
                      <a:br/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MWh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2380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Big Bore Shallow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732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Average Joe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0.14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0.36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732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Deep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0.27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5772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Big Bore Deep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0.29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0.73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2" name="CustomShape 3"/>
          <p:cNvSpPr/>
          <p:nvPr/>
        </p:nvSpPr>
        <p:spPr>
          <a:xfrm>
            <a:off x="5385240" y="3954960"/>
            <a:ext cx="3470760" cy="1079280"/>
          </a:xfrm>
          <a:prstGeom prst="irregularSeal2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Capacity of Gravitricity/Huisman trial equipment is 250 kW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6407640" y="2578680"/>
            <a:ext cx="672840" cy="988560"/>
          </a:xfrm>
          <a:prstGeom prst="flowChartConnector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6744240" y="3567960"/>
            <a:ext cx="20268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>
            <a:off x="4939200" y="115200"/>
            <a:ext cx="2946960" cy="835560"/>
          </a:xfrm>
          <a:prstGeom prst="irregularSeal2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Peak power based on 2.5 hour discharge rate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6523920" y="844560"/>
            <a:ext cx="222840" cy="20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Levelized Cost Of Storage (LCOS):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572000" y="1152360"/>
            <a:ext cx="425952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1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params =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'G': 9.81,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'density': 7800. - 830.,  # assume well diesel filled and take net density kg/m3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'costs':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'casing_20': 800.,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'casing_13': 400.,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'casing_9': 250.,  # $/m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'steel': 650.,  # $/tonne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'rig_rate': 40_000.,  # $/day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'location_construction': 100_000.,  # cemented, run-off collection, cellar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'surface_equipment': 100_000.,  # winch, variable speed drive and switch gear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'replacement': 40_000.,  # cost of replacing variable speed drive after 25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# 'replacement': 0.,  # if life of VSD is 25 years and lifetime is 25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'operating': 10_000.,  # estimate of annual operating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'disposal': 100_000.,  # abandon well and location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'power': 50.,  # $/MWh taken from report $/MWh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},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'depth_of_discharge': 1.,  # able to utilise all stored energy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'discount_rate': 0.07,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'lifetime': 25,  #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'cycles_per_year': 730,  # same assumption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'annual_degredation': 0.,  # it's mechanical so assume no degredation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'round_trip_efficiency': 0.85,  # same assumptions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    </a:t>
            </a: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'peak_power_duration': 2.5,  # same assumption as report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Google Shape;119;p20" descr=""/>
          <p:cNvPicPr/>
          <p:nvPr/>
        </p:nvPicPr>
        <p:blipFill>
          <a:blip r:embed="rId1"/>
          <a:stretch/>
        </p:blipFill>
        <p:spPr>
          <a:xfrm>
            <a:off x="311760" y="1152360"/>
            <a:ext cx="4259520" cy="177660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311760" y="2930040"/>
            <a:ext cx="4259520" cy="19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Formula and method taken from Imperial College London Consultants report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Utilized consistent input parameters (e.g. depth of discharge, cycles, lifetime) as Gravitricity input for a apples to apples comparison.</a:t>
            </a:r>
            <a:endParaRPr b="0" lang="en-US" sz="1400" spc="-1" strike="noStrike">
              <a:latin typeface="Arial"/>
            </a:endParaRPr>
          </a:p>
          <a:p>
            <a:pPr marL="457200" indent="-316800">
              <a:lnSpc>
                <a:spcPct val="80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Coded up the formula in Python to allow for easy scaling of results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02729"/>
                </a:solidFill>
                <a:latin typeface="Proxima Nova"/>
                <a:ea typeface="Proxima Nova"/>
              </a:rPr>
              <a:t>LCOS: Drilling a New Well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311760" y="3585600"/>
            <a:ext cx="8519760" cy="12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1000"/>
          </a:bodyPr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The deep big bore concept shows potential as a competitive solution for energy storage:</a:t>
            </a:r>
            <a:endParaRPr b="0" lang="en-US" sz="1800" spc="-1" strike="noStrike">
              <a:latin typeface="Arial"/>
            </a:endParaRPr>
          </a:p>
          <a:p>
            <a:pPr lvl="1" marL="9144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Surface casing depths of 800 m observed in NAM offset wells - a feasible concept</a:t>
            </a:r>
            <a:endParaRPr b="0" lang="en-US" sz="14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Intuitively, it makes sense that a big bore well is more effective:</a:t>
            </a:r>
            <a:endParaRPr b="0" lang="en-US" sz="1800" spc="-1" strike="noStrike">
              <a:latin typeface="Arial"/>
            </a:endParaRPr>
          </a:p>
          <a:p>
            <a:pPr lvl="1" marL="9144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Power output is proportional to mass</a:t>
            </a:r>
            <a:endParaRPr b="0" lang="en-US" sz="1400" spc="-1" strike="noStrike">
              <a:latin typeface="Arial"/>
            </a:endParaRPr>
          </a:p>
          <a:p>
            <a:pPr lvl="1" marL="914400" indent="-290160">
              <a:lnSpc>
                <a:spcPct val="115000"/>
              </a:lnSpc>
              <a:buClr>
                <a:srgbClr val="616161"/>
              </a:buClr>
              <a:buFont typeface="Proxima Nova"/>
              <a:buChar char="○"/>
            </a:pPr>
            <a:r>
              <a:rPr b="0" lang="en" sz="1400" spc="-1" strike="noStrike">
                <a:solidFill>
                  <a:srgbClr val="616161"/>
                </a:solidFill>
                <a:latin typeface="Proxima Nova"/>
                <a:ea typeface="Proxima Nova"/>
              </a:rPr>
              <a:t>Mass is proportional to the square of the well diameter</a:t>
            </a:r>
            <a:endParaRPr b="0" lang="en-US" sz="1400" spc="-1" strike="noStrike">
              <a:latin typeface="Arial"/>
            </a:endParaRPr>
          </a:p>
          <a:p>
            <a:pPr marL="457200" indent="-307800">
              <a:lnSpc>
                <a:spcPct val="115000"/>
              </a:lnSpc>
              <a:buClr>
                <a:srgbClr val="616161"/>
              </a:buClr>
              <a:buFont typeface="Proxima Nova"/>
              <a:buChar char="●"/>
            </a:pPr>
            <a:r>
              <a:rPr b="0" lang="en" sz="1800" spc="-1" strike="noStrike">
                <a:solidFill>
                  <a:srgbClr val="616161"/>
                </a:solidFill>
                <a:latin typeface="Proxima Nova"/>
                <a:ea typeface="Proxima Nova"/>
              </a:rPr>
              <a:t>Potential for cost reduction through scaling (multiple wells from a single pad)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Google Shape;127;p21" descr=""/>
          <p:cNvPicPr/>
          <p:nvPr/>
        </p:nvPicPr>
        <p:blipFill>
          <a:blip r:embed="rId1"/>
          <a:srcRect l="0" t="0" r="0" b="18565"/>
          <a:stretch/>
        </p:blipFill>
        <p:spPr>
          <a:xfrm>
            <a:off x="4572000" y="1152360"/>
            <a:ext cx="4259520" cy="243252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28;p21" descr=""/>
          <p:cNvPicPr/>
          <p:nvPr/>
        </p:nvPicPr>
        <p:blipFill>
          <a:blip r:embed="rId2"/>
          <a:srcRect l="6771" t="20292" r="10410" b="10222"/>
          <a:stretch/>
        </p:blipFill>
        <p:spPr>
          <a:xfrm>
            <a:off x="311760" y="1152360"/>
            <a:ext cx="4259520" cy="229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2021-04-01T11:17:22Z</dcterms:modified>
  <cp:revision>3</cp:revision>
  <dc:subject/>
  <dc:title/>
</cp:coreProperties>
</file>